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6F56AEDA-C51A-42C6-AF18-E9F34D146F8B}" type="datetimeFigureOut">
              <a:rPr lang="en-US" smtClean="0"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29B45E9-0B6B-445E-814F-BB73941C46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	5.2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Apuntes</a:t>
            </a:r>
            <a:r>
              <a:rPr lang="en-US" dirty="0" smtClean="0"/>
              <a:t>: Present Progressive with Pronouns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ACCENTS with Pronouns that are ATTACHED to the present participle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6248400" cy="4724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Accents are added to the ________________ syllable of the ____________________</a:t>
            </a:r>
          </a:p>
          <a:p>
            <a:r>
              <a:rPr lang="en-US" sz="2800" dirty="0" err="1" smtClean="0"/>
              <a:t>Ejemplos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I am drinking it (the coffee)</a:t>
            </a:r>
          </a:p>
          <a:p>
            <a:pPr lvl="2"/>
            <a:r>
              <a:rPr lang="en-US" sz="2800" dirty="0" err="1" smtClean="0"/>
              <a:t>Yo</a:t>
            </a:r>
            <a:r>
              <a:rPr lang="en-US" sz="2800" dirty="0" smtClean="0"/>
              <a:t> </a:t>
            </a:r>
            <a:r>
              <a:rPr lang="en-US" sz="2800" dirty="0" err="1" smtClean="0"/>
              <a:t>estoy</a:t>
            </a:r>
            <a:r>
              <a:rPr lang="en-US" sz="2800" dirty="0" smtClean="0"/>
              <a:t> </a:t>
            </a:r>
            <a:r>
              <a:rPr lang="en-US" sz="2800" dirty="0" err="1" smtClean="0"/>
              <a:t>bebi</a:t>
            </a:r>
            <a:r>
              <a:rPr lang="es-ES_tradnl" sz="2800" dirty="0" err="1" smtClean="0"/>
              <a:t>éndolo</a:t>
            </a:r>
            <a:endParaRPr lang="es-ES_tradnl" sz="2800" dirty="0" smtClean="0"/>
          </a:p>
          <a:p>
            <a:pPr lvl="1"/>
            <a:r>
              <a:rPr lang="en-US" sz="2800" dirty="0" smtClean="0"/>
              <a:t>She is making it (the bed)</a:t>
            </a:r>
          </a:p>
          <a:p>
            <a:pPr lvl="2"/>
            <a:r>
              <a:rPr lang="en-US" sz="2800" dirty="0" smtClean="0"/>
              <a:t>Ella </a:t>
            </a:r>
            <a:r>
              <a:rPr lang="en-US" sz="2800" dirty="0" err="1" smtClean="0"/>
              <a:t>está</a:t>
            </a:r>
            <a:r>
              <a:rPr lang="en-US" sz="2800" dirty="0" smtClean="0"/>
              <a:t> </a:t>
            </a:r>
            <a:r>
              <a:rPr lang="en-US" sz="2800" dirty="0" err="1" smtClean="0"/>
              <a:t>haciéndola</a:t>
            </a:r>
            <a:r>
              <a:rPr lang="en-US" sz="2800" dirty="0" smtClean="0"/>
              <a:t>. </a:t>
            </a:r>
            <a:r>
              <a:rPr lang="en-US" sz="1600" dirty="0" smtClean="0"/>
              <a:t>	</a:t>
            </a:r>
          </a:p>
          <a:p>
            <a:pPr lvl="1"/>
            <a:endParaRPr lang="en-US" sz="4200" dirty="0"/>
          </a:p>
        </p:txBody>
      </p:sp>
      <p:sp>
        <p:nvSpPr>
          <p:cNvPr id="4" name="Rectangle 3"/>
          <p:cNvSpPr/>
          <p:nvPr/>
        </p:nvSpPr>
        <p:spPr>
          <a:xfrm>
            <a:off x="3200400" y="2325469"/>
            <a:ext cx="22804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en-US" sz="3600" b="1" cap="none" spc="0" baseline="3000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nd</a:t>
            </a:r>
            <a:r>
              <a:rPr lang="en-US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 LAST</a:t>
            </a:r>
            <a:endParaRPr lang="en-US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3800" y="2895600"/>
            <a:ext cx="36881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PRESENT PARTICIPLE</a:t>
            </a:r>
            <a:endParaRPr lang="en-US" sz="32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Más 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133600"/>
            <a:ext cx="6248400" cy="3840163"/>
          </a:xfrm>
        </p:spPr>
        <p:txBody>
          <a:bodyPr>
            <a:noAutofit/>
          </a:bodyPr>
          <a:lstStyle/>
          <a:p>
            <a:r>
              <a:rPr lang="es-ES_tradnl" sz="2400" dirty="0" smtClean="0"/>
              <a:t>I am </a:t>
            </a:r>
            <a:r>
              <a:rPr lang="es-ES_tradnl" sz="2400" dirty="0" err="1" smtClean="0"/>
              <a:t>buying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it</a:t>
            </a:r>
            <a:r>
              <a:rPr lang="es-ES_tradnl" sz="2400" dirty="0" smtClean="0"/>
              <a:t> (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book</a:t>
            </a:r>
            <a:r>
              <a:rPr lang="es-ES_tradnl" sz="2400" dirty="0" smtClean="0"/>
              <a:t>).</a:t>
            </a:r>
          </a:p>
          <a:p>
            <a:pPr lvl="1"/>
            <a:r>
              <a:rPr lang="es-ES_tradnl" sz="2400" dirty="0" smtClean="0"/>
              <a:t>Yo estoy comprándo</a:t>
            </a:r>
            <a:r>
              <a:rPr lang="es-ES_tradnl" sz="2400" b="1" dirty="0" smtClean="0"/>
              <a:t>lo. </a:t>
            </a:r>
          </a:p>
          <a:p>
            <a:r>
              <a:rPr lang="es-ES_tradnl" sz="2400" dirty="0" err="1" smtClean="0"/>
              <a:t>She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eating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them</a:t>
            </a:r>
            <a:r>
              <a:rPr lang="es-ES_tradnl" sz="2400" dirty="0" smtClean="0"/>
              <a:t> (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squid</a:t>
            </a:r>
            <a:r>
              <a:rPr lang="es-ES_tradnl" sz="2400" dirty="0" smtClean="0"/>
              <a:t>)</a:t>
            </a:r>
          </a:p>
          <a:p>
            <a:pPr lvl="1"/>
            <a:r>
              <a:rPr lang="es-ES_tradnl" sz="2400" dirty="0" smtClean="0"/>
              <a:t>Ella está comiéndo</a:t>
            </a:r>
            <a:r>
              <a:rPr lang="es-ES_tradnl" sz="2400" b="1" dirty="0" smtClean="0"/>
              <a:t>los</a:t>
            </a:r>
          </a:p>
          <a:p>
            <a:r>
              <a:rPr lang="es-ES_tradnl" sz="2400" dirty="0" smtClean="0"/>
              <a:t>I am </a:t>
            </a:r>
            <a:r>
              <a:rPr lang="es-ES_tradnl" sz="2400" dirty="0" err="1" smtClean="0"/>
              <a:t>buying</a:t>
            </a:r>
            <a:r>
              <a:rPr lang="es-ES_tradnl" sz="2400" dirty="0" smtClean="0"/>
              <a:t> a </a:t>
            </a:r>
            <a:r>
              <a:rPr lang="es-ES_tradnl" sz="2400" dirty="0" err="1" smtClean="0"/>
              <a:t>dress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for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her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Yo estoy </a:t>
            </a:r>
            <a:r>
              <a:rPr lang="es-ES_tradnl" sz="2400" dirty="0" err="1" smtClean="0"/>
              <a:t>compr</a:t>
            </a:r>
            <a:r>
              <a:rPr lang="en-US" sz="2400" dirty="0" err="1" smtClean="0"/>
              <a:t>ándo</a:t>
            </a:r>
            <a:r>
              <a:rPr lang="en-US" sz="2400" b="1" dirty="0" err="1" smtClean="0"/>
              <a:t>le</a:t>
            </a:r>
            <a:r>
              <a:rPr lang="en-US" sz="2400" b="1" dirty="0" smtClean="0"/>
              <a:t> </a:t>
            </a:r>
            <a:r>
              <a:rPr lang="en-US" sz="2400" dirty="0" smtClean="0"/>
              <a:t>un </a:t>
            </a:r>
            <a:r>
              <a:rPr lang="en-US" sz="2400" dirty="0" err="1" smtClean="0"/>
              <a:t>vestido</a:t>
            </a:r>
            <a:r>
              <a:rPr lang="en-US" sz="2400" dirty="0" smtClean="0"/>
              <a:t>. </a:t>
            </a:r>
            <a:endParaRPr lang="en-US" sz="2400" b="1" dirty="0" smtClean="0"/>
          </a:p>
          <a:p>
            <a:r>
              <a:rPr lang="es-ES_tradnl" sz="2400" dirty="0" err="1" smtClean="0"/>
              <a:t>They</a:t>
            </a:r>
            <a:r>
              <a:rPr lang="es-ES_tradnl" sz="2400" dirty="0" smtClean="0"/>
              <a:t> are </a:t>
            </a:r>
            <a:r>
              <a:rPr lang="es-ES_tradnl" sz="2400" dirty="0" err="1" smtClean="0"/>
              <a:t>telling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him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Ellos están diciéndo</a:t>
            </a:r>
            <a:r>
              <a:rPr lang="es-ES_tradnl" sz="2400" b="1" dirty="0" smtClean="0"/>
              <a:t>le</a:t>
            </a:r>
            <a:r>
              <a:rPr lang="es-ES_tradnl" sz="2400" dirty="0" smtClean="0"/>
              <a:t>.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Más 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6705600" cy="4724400"/>
          </a:xfrm>
        </p:spPr>
        <p:txBody>
          <a:bodyPr>
            <a:noAutofit/>
          </a:bodyPr>
          <a:lstStyle/>
          <a:p>
            <a:r>
              <a:rPr lang="es-ES_tradnl" sz="2400" dirty="0" err="1" smtClean="0"/>
              <a:t>We</a:t>
            </a:r>
            <a:r>
              <a:rPr lang="es-ES_tradnl" sz="2400" dirty="0" smtClean="0"/>
              <a:t> are </a:t>
            </a:r>
            <a:r>
              <a:rPr lang="es-ES_tradnl" sz="2400" dirty="0" err="1" smtClean="0"/>
              <a:t>ordering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it</a:t>
            </a:r>
            <a:r>
              <a:rPr lang="es-ES_tradnl" sz="2400" dirty="0" smtClean="0"/>
              <a:t> (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ham</a:t>
            </a:r>
            <a:r>
              <a:rPr lang="es-ES_tradnl" sz="2400" dirty="0" smtClean="0"/>
              <a:t>).</a:t>
            </a:r>
          </a:p>
          <a:p>
            <a:pPr lvl="1"/>
            <a:r>
              <a:rPr lang="es-ES_tradnl" sz="2400" dirty="0" smtClean="0"/>
              <a:t>Estamos </a:t>
            </a:r>
            <a:r>
              <a:rPr lang="es-ES_tradnl" sz="2400" dirty="0"/>
              <a:t>pidiéndo</a:t>
            </a:r>
            <a:r>
              <a:rPr lang="es-ES_tradnl" sz="2400" b="1" dirty="0" smtClean="0"/>
              <a:t>lo</a:t>
            </a:r>
            <a:r>
              <a:rPr lang="es-ES_tradnl" sz="2400" dirty="0" smtClean="0"/>
              <a:t>. </a:t>
            </a:r>
          </a:p>
          <a:p>
            <a:r>
              <a:rPr lang="es-ES_tradnl" sz="2400" dirty="0" err="1" smtClean="0"/>
              <a:t>You</a:t>
            </a:r>
            <a:r>
              <a:rPr lang="es-ES_tradnl" sz="2400" dirty="0" smtClean="0"/>
              <a:t> (formal/singular) are </a:t>
            </a:r>
            <a:r>
              <a:rPr lang="es-ES_tradnl" sz="2400" dirty="0" err="1" smtClean="0"/>
              <a:t>removing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dust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from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window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Usted </a:t>
            </a:r>
            <a:r>
              <a:rPr lang="es-ES_tradnl" sz="2400" smtClean="0"/>
              <a:t>está quitando </a:t>
            </a:r>
            <a:r>
              <a:rPr lang="es-ES_tradnl" sz="2400" dirty="0" smtClean="0"/>
              <a:t>el polvo de la ventana. </a:t>
            </a:r>
          </a:p>
          <a:p>
            <a:r>
              <a:rPr lang="es-ES_tradnl" sz="2400" dirty="0" err="1" smtClean="0"/>
              <a:t>She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showering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herself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Ella está duchándo</a:t>
            </a:r>
            <a:r>
              <a:rPr lang="es-ES_tradnl" sz="2400" b="1" dirty="0" smtClean="0"/>
              <a:t>se</a:t>
            </a:r>
            <a:r>
              <a:rPr lang="es-ES_tradnl" sz="2400" dirty="0" smtClean="0"/>
              <a:t>. </a:t>
            </a:r>
          </a:p>
          <a:p>
            <a:r>
              <a:rPr lang="es-ES_tradnl" sz="2400" dirty="0" smtClean="0"/>
              <a:t>I am </a:t>
            </a:r>
            <a:r>
              <a:rPr lang="es-ES_tradnl" sz="2400" dirty="0" err="1" smtClean="0"/>
              <a:t>shaving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myself</a:t>
            </a:r>
            <a:r>
              <a:rPr lang="es-ES_tradnl" sz="2400" dirty="0" smtClean="0"/>
              <a:t>. </a:t>
            </a:r>
          </a:p>
          <a:p>
            <a:pPr lvl="1"/>
            <a:r>
              <a:rPr lang="es-ES_tradnl" sz="2400" dirty="0" smtClean="0"/>
              <a:t>Yo estoy afeitándo</a:t>
            </a:r>
            <a:r>
              <a:rPr lang="es-ES_tradnl" sz="2400" b="1" dirty="0" smtClean="0"/>
              <a:t>me</a:t>
            </a:r>
            <a:r>
              <a:rPr lang="es-ES_tradnl" sz="2400" dirty="0" smtClean="0"/>
              <a:t>. </a:t>
            </a:r>
          </a:p>
          <a:p>
            <a:r>
              <a:rPr lang="es-ES_tradnl" sz="2400" dirty="0" err="1" smtClean="0"/>
              <a:t>You</a:t>
            </a:r>
            <a:r>
              <a:rPr lang="es-ES_tradnl" sz="2400" dirty="0" smtClean="0"/>
              <a:t>  (familiar/singular) are </a:t>
            </a:r>
            <a:r>
              <a:rPr lang="es-ES_tradnl" sz="2400" dirty="0" err="1" smtClean="0"/>
              <a:t>wahsing</a:t>
            </a:r>
            <a:r>
              <a:rPr lang="es-ES_tradnl" sz="2400" dirty="0" smtClean="0"/>
              <a:t> (</a:t>
            </a:r>
            <a:r>
              <a:rPr lang="es-ES_tradnl" sz="2400" dirty="0" err="1" smtClean="0"/>
              <a:t>yourself</a:t>
            </a:r>
            <a:r>
              <a:rPr lang="es-ES_tradnl" sz="2400" dirty="0" smtClean="0"/>
              <a:t>) </a:t>
            </a:r>
            <a:r>
              <a:rPr lang="es-ES_tradnl" sz="2400" dirty="0" err="1" smtClean="0"/>
              <a:t>your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hands</a:t>
            </a:r>
            <a:r>
              <a:rPr lang="es-ES_tradnl" sz="2400" dirty="0" smtClean="0"/>
              <a:t>. </a:t>
            </a:r>
          </a:p>
          <a:p>
            <a:pPr lvl="1"/>
            <a:r>
              <a:rPr lang="es-ES_tradnl" sz="2400" dirty="0" smtClean="0"/>
              <a:t>Tú estás </a:t>
            </a:r>
            <a:r>
              <a:rPr lang="es-ES_tradnl" sz="2400" dirty="0" err="1" smtClean="0"/>
              <a:t>lavandote</a:t>
            </a:r>
            <a:r>
              <a:rPr lang="es-ES_tradnl" sz="2400" dirty="0" smtClean="0"/>
              <a:t> las manos. 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is the present progressive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6629400" cy="4224528"/>
          </a:xfrm>
        </p:spPr>
        <p:txBody>
          <a:bodyPr>
            <a:noAutofit/>
          </a:bodyPr>
          <a:lstStyle/>
          <a:p>
            <a:r>
              <a:rPr lang="en-US" sz="2800" dirty="0" smtClean="0"/>
              <a:t>To talk about actions in progress</a:t>
            </a:r>
          </a:p>
          <a:p>
            <a:r>
              <a:rPr lang="en-US" sz="2800" dirty="0" smtClean="0"/>
              <a:t>To talk about actions that are going on RIGHT NOW</a:t>
            </a:r>
          </a:p>
          <a:p>
            <a:r>
              <a:rPr lang="en-US" sz="2800" dirty="0" smtClean="0"/>
              <a:t>The English equivalent is adding “</a:t>
            </a:r>
            <a:r>
              <a:rPr lang="en-US" sz="2800" dirty="0" err="1" smtClean="0"/>
              <a:t>ing</a:t>
            </a:r>
            <a:r>
              <a:rPr lang="en-US" sz="2800" dirty="0" smtClean="0"/>
              <a:t>” on the end of verbs</a:t>
            </a:r>
            <a:endParaRPr lang="en-US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is the present progressive tense formed?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Estar</a:t>
            </a:r>
            <a:r>
              <a:rPr lang="en-US" sz="4000" dirty="0" smtClean="0"/>
              <a:t> </a:t>
            </a:r>
          </a:p>
          <a:p>
            <a:pPr>
              <a:buNone/>
            </a:pPr>
            <a:r>
              <a:rPr lang="en-US" sz="4000" dirty="0" smtClean="0"/>
              <a:t>		+</a:t>
            </a:r>
          </a:p>
          <a:p>
            <a:pPr>
              <a:buNone/>
            </a:pPr>
            <a:r>
              <a:rPr lang="en-US" sz="4000" dirty="0" smtClean="0"/>
              <a:t>		 Present Participle 			(</a:t>
            </a:r>
            <a:r>
              <a:rPr lang="en-US" sz="4000" dirty="0" err="1" smtClean="0"/>
              <a:t>ando</a:t>
            </a:r>
            <a:r>
              <a:rPr lang="en-US" sz="4000" dirty="0" smtClean="0"/>
              <a:t>/</a:t>
            </a:r>
            <a:r>
              <a:rPr lang="en-US" sz="4000" dirty="0" err="1" smtClean="0"/>
              <a:t>iendo</a:t>
            </a:r>
            <a:r>
              <a:rPr lang="en-US" sz="4000" dirty="0" smtClean="0"/>
              <a:t>)</a:t>
            </a:r>
            <a:endParaRPr lang="en-US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15400" cy="2133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REGULARS</a:t>
            </a:r>
            <a:r>
              <a:rPr lang="en-US" dirty="0" smtClean="0"/>
              <a:t> – Complete the chart with the correct form of ESTAR and HABLAR to say that people are talking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743200"/>
          <a:ext cx="8610600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I am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 are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You (familiar/singular) are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(familiar/plural/Spain) are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93800">
                <a:tc>
                  <a:txBody>
                    <a:bodyPr/>
                    <a:lstStyle/>
                    <a:p>
                      <a:r>
                        <a:rPr lang="en-US" dirty="0" smtClean="0"/>
                        <a:t>He, She, You (formal/singular)</a:t>
                      </a:r>
                      <a:r>
                        <a:rPr lang="en-US" baseline="0" dirty="0" smtClean="0"/>
                        <a:t> is/are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They,</a:t>
                      </a:r>
                      <a:r>
                        <a:rPr lang="en-US" baseline="0" dirty="0" smtClean="0"/>
                        <a:t> You (formal/plural) are talking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3124200"/>
            <a:ext cx="39678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Yo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Estoy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7943" y="4343400"/>
            <a:ext cx="39263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(T</a:t>
            </a:r>
            <a:r>
              <a:rPr lang="es-ES_tradnl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ú) estás </a:t>
            </a:r>
            <a:r>
              <a:rPr lang="en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722" y="5410200"/>
            <a:ext cx="457695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s-ES_tradnl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él, ella, usted) </a:t>
            </a:r>
          </a:p>
          <a:p>
            <a:pPr algn="ctr"/>
            <a:r>
              <a:rPr lang="es-ES_tradnl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está </a:t>
            </a:r>
            <a:r>
              <a:rPr lang="en-US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81738" y="2895600"/>
            <a:ext cx="33002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Nosotros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 algn="ctr"/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Estamos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2224" y="4114800"/>
            <a:ext cx="284661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Vosotros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 algn="ctr"/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Estáis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777" y="5257800"/>
            <a:ext cx="381226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ellos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ellas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ustedes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 algn="ctr"/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Están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hablando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Más 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828800"/>
            <a:ext cx="6096000" cy="4297363"/>
          </a:xfrm>
        </p:spPr>
        <p:txBody>
          <a:bodyPr>
            <a:noAutofit/>
          </a:bodyPr>
          <a:lstStyle/>
          <a:p>
            <a:r>
              <a:rPr lang="es-ES_tradnl" sz="2400" dirty="0" smtClean="0"/>
              <a:t>I am </a:t>
            </a:r>
            <a:r>
              <a:rPr lang="es-ES_tradnl" sz="2400" dirty="0" err="1" smtClean="0"/>
              <a:t>taking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out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trash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Yo </a:t>
            </a:r>
            <a:r>
              <a:rPr lang="es-ES_tradnl" sz="2400" u="sng" dirty="0" smtClean="0"/>
              <a:t>estoy sacando </a:t>
            </a:r>
            <a:r>
              <a:rPr lang="es-ES_tradnl" sz="2400" dirty="0" smtClean="0"/>
              <a:t>la basura.</a:t>
            </a:r>
          </a:p>
          <a:p>
            <a:r>
              <a:rPr lang="es-ES_tradnl" sz="2400" dirty="0" err="1" smtClean="0"/>
              <a:t>She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vacuuming</a:t>
            </a:r>
            <a:r>
              <a:rPr lang="es-ES_tradnl" sz="2400" dirty="0" smtClean="0"/>
              <a:t>. </a:t>
            </a:r>
          </a:p>
          <a:p>
            <a:pPr lvl="1"/>
            <a:r>
              <a:rPr lang="es-ES_tradnl" sz="2400" dirty="0" smtClean="0"/>
              <a:t>Ella </a:t>
            </a:r>
            <a:r>
              <a:rPr lang="es-ES_tradnl" sz="2400" u="sng" dirty="0" smtClean="0"/>
              <a:t>está pasando </a:t>
            </a:r>
            <a:r>
              <a:rPr lang="es-ES_tradnl" sz="2400" dirty="0" smtClean="0"/>
              <a:t>la aspiradora.</a:t>
            </a:r>
          </a:p>
          <a:p>
            <a:r>
              <a:rPr lang="es-ES_tradnl" sz="2400" dirty="0" err="1" smtClean="0"/>
              <a:t>We</a:t>
            </a:r>
            <a:r>
              <a:rPr lang="es-ES_tradnl" sz="2400" dirty="0" smtClean="0"/>
              <a:t> are </a:t>
            </a:r>
            <a:r>
              <a:rPr lang="es-ES_tradnl" sz="2400" dirty="0" err="1" smtClean="0"/>
              <a:t>eating</a:t>
            </a:r>
            <a:r>
              <a:rPr lang="es-ES_tradnl" sz="2400" dirty="0" smtClean="0"/>
              <a:t> olives.</a:t>
            </a:r>
          </a:p>
          <a:p>
            <a:pPr lvl="1"/>
            <a:r>
              <a:rPr lang="es-ES_tradnl" sz="2400" dirty="0" smtClean="0"/>
              <a:t>Nosotros </a:t>
            </a:r>
            <a:r>
              <a:rPr lang="es-ES_tradnl" sz="2400" u="sng" dirty="0" smtClean="0"/>
              <a:t>estamos comiendo </a:t>
            </a:r>
            <a:r>
              <a:rPr lang="es-ES_tradnl" sz="2400" dirty="0" smtClean="0"/>
              <a:t>las aceitunas. </a:t>
            </a:r>
          </a:p>
          <a:p>
            <a:r>
              <a:rPr lang="es-ES_tradnl" sz="2400" dirty="0" err="1" smtClean="0"/>
              <a:t>You</a:t>
            </a:r>
            <a:r>
              <a:rPr lang="es-ES_tradnl" sz="2400" dirty="0" smtClean="0"/>
              <a:t> (formal/singular) are </a:t>
            </a:r>
            <a:r>
              <a:rPr lang="es-ES_tradnl" sz="2400" dirty="0" err="1" smtClean="0"/>
              <a:t>walking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Usted </a:t>
            </a:r>
            <a:r>
              <a:rPr lang="es-ES_tradnl" sz="2400" u="sng" dirty="0" smtClean="0"/>
              <a:t>está caminando</a:t>
            </a:r>
            <a:r>
              <a:rPr lang="es-ES_tradnl" sz="2400" dirty="0" smtClean="0"/>
              <a:t>. </a:t>
            </a:r>
          </a:p>
          <a:p>
            <a:pPr lvl="1"/>
            <a:endParaRPr lang="es-ES_tradnl" sz="2400" dirty="0" smtClean="0"/>
          </a:p>
          <a:p>
            <a:pPr lvl="1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Más Práctica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905000"/>
            <a:ext cx="6248400" cy="4648200"/>
          </a:xfrm>
        </p:spPr>
        <p:txBody>
          <a:bodyPr>
            <a:normAutofit/>
          </a:bodyPr>
          <a:lstStyle/>
          <a:p>
            <a:r>
              <a:rPr lang="es-ES_tradnl" sz="2400" dirty="0" err="1" smtClean="0"/>
              <a:t>They</a:t>
            </a:r>
            <a:r>
              <a:rPr lang="es-ES_tradnl" sz="2400" dirty="0" smtClean="0"/>
              <a:t> are </a:t>
            </a:r>
            <a:r>
              <a:rPr lang="es-ES_tradnl" sz="2400" dirty="0" err="1" smtClean="0"/>
              <a:t>making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bed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Ellos </a:t>
            </a:r>
            <a:r>
              <a:rPr lang="es-ES_tradnl" sz="2400" u="sng" dirty="0" smtClean="0"/>
              <a:t>están haciendo </a:t>
            </a:r>
            <a:r>
              <a:rPr lang="es-ES_tradnl" sz="2400" dirty="0" smtClean="0"/>
              <a:t>la cama.</a:t>
            </a:r>
          </a:p>
          <a:p>
            <a:r>
              <a:rPr lang="es-ES_tradnl" sz="2400" dirty="0" err="1" smtClean="0"/>
              <a:t>She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dusting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house</a:t>
            </a:r>
            <a:r>
              <a:rPr lang="es-ES_tradnl" sz="2400" dirty="0" smtClean="0"/>
              <a:t>. </a:t>
            </a:r>
          </a:p>
          <a:p>
            <a:pPr lvl="1"/>
            <a:r>
              <a:rPr lang="es-ES_tradnl" sz="2400" dirty="0" smtClean="0"/>
              <a:t>Ella </a:t>
            </a:r>
            <a:r>
              <a:rPr lang="es-ES_tradnl" sz="2400" u="sng" dirty="0" smtClean="0"/>
              <a:t>está quitando </a:t>
            </a:r>
            <a:r>
              <a:rPr lang="es-ES_tradnl" sz="2400" dirty="0" smtClean="0"/>
              <a:t>el polvo de la casa.</a:t>
            </a:r>
          </a:p>
          <a:p>
            <a:r>
              <a:rPr lang="es-ES_tradnl" sz="2400" dirty="0" err="1" smtClean="0"/>
              <a:t>You</a:t>
            </a:r>
            <a:r>
              <a:rPr lang="es-ES_tradnl" sz="2400" dirty="0" smtClean="0"/>
              <a:t> (familiar/plural/</a:t>
            </a:r>
            <a:r>
              <a:rPr lang="es-ES_tradnl" sz="2400" dirty="0" err="1" smtClean="0"/>
              <a:t>Spain</a:t>
            </a:r>
            <a:r>
              <a:rPr lang="es-ES_tradnl" sz="2400" dirty="0" smtClean="0"/>
              <a:t>) are </a:t>
            </a:r>
            <a:r>
              <a:rPr lang="es-ES_tradnl" sz="2400" dirty="0" err="1" smtClean="0"/>
              <a:t>cleaning</a:t>
            </a:r>
            <a:r>
              <a:rPr lang="es-ES_tradnl" sz="2400" dirty="0" smtClean="0"/>
              <a:t>.</a:t>
            </a:r>
          </a:p>
          <a:p>
            <a:pPr lvl="1"/>
            <a:r>
              <a:rPr lang="es-ES_tradnl" sz="2400" dirty="0" smtClean="0"/>
              <a:t>Vosotros </a:t>
            </a:r>
            <a:r>
              <a:rPr lang="es-ES_tradnl" sz="2400" u="sng" dirty="0" smtClean="0"/>
              <a:t>estáis limpiando</a:t>
            </a:r>
            <a:r>
              <a:rPr lang="es-ES_tradnl" sz="2400" dirty="0" smtClean="0"/>
              <a:t>.</a:t>
            </a:r>
          </a:p>
          <a:p>
            <a:r>
              <a:rPr lang="es-ES_tradnl" sz="2400" dirty="0" smtClean="0"/>
              <a:t>He </a:t>
            </a:r>
            <a:r>
              <a:rPr lang="es-ES_tradnl" sz="2400" dirty="0" err="1" smtClean="0"/>
              <a:t>is</a:t>
            </a:r>
            <a:r>
              <a:rPr lang="es-ES_tradnl" sz="2400" dirty="0" smtClean="0"/>
              <a:t> </a:t>
            </a:r>
            <a:r>
              <a:rPr lang="es-ES_tradnl" sz="2400" smtClean="0"/>
              <a:t>sweeping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the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floor</a:t>
            </a:r>
            <a:endParaRPr lang="es-ES_tradnl" sz="2400" dirty="0" smtClean="0"/>
          </a:p>
          <a:p>
            <a:pPr lvl="1"/>
            <a:r>
              <a:rPr lang="es-ES_tradnl" sz="2400" dirty="0" smtClean="0"/>
              <a:t>Él </a:t>
            </a:r>
            <a:r>
              <a:rPr lang="es-ES_tradnl" sz="2400" u="sng" dirty="0" smtClean="0"/>
              <a:t>está barriendo </a:t>
            </a:r>
            <a:r>
              <a:rPr lang="es-ES_tradnl" sz="2400" dirty="0" smtClean="0"/>
              <a:t>el suelo.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 smtClean="0"/>
              <a:t>IRREGULARS- </a:t>
            </a:r>
            <a:r>
              <a:rPr lang="es-ES_tradnl" b="1" dirty="0" err="1" smtClean="0"/>
              <a:t>Learn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the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exception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099419"/>
              </p:ext>
            </p:extLst>
          </p:nvPr>
        </p:nvGraphicFramePr>
        <p:xfrm>
          <a:off x="762000" y="1981200"/>
          <a:ext cx="7848600" cy="4560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1422400"/>
                <a:gridCol w="2616200"/>
              </a:tblGrid>
              <a:tr h="1123950">
                <a:tc>
                  <a:txBody>
                    <a:bodyPr/>
                    <a:lstStyle/>
                    <a:p>
                      <a:r>
                        <a:rPr lang="es-ES_tradnl" sz="2400" dirty="0" err="1" smtClean="0"/>
                        <a:t>Exception</a:t>
                      </a:r>
                      <a:r>
                        <a:rPr lang="es-ES_tradnl" sz="2400" dirty="0" smtClean="0"/>
                        <a:t> </a:t>
                      </a:r>
                      <a:r>
                        <a:rPr lang="es-ES_tradnl" sz="2400" dirty="0" err="1" smtClean="0"/>
                        <a:t>to</a:t>
                      </a:r>
                      <a:r>
                        <a:rPr lang="es-ES_tradnl" sz="2400" dirty="0" smtClean="0"/>
                        <a:t> </a:t>
                      </a:r>
                      <a:r>
                        <a:rPr lang="es-ES_tradnl" sz="2400" dirty="0" err="1" smtClean="0"/>
                        <a:t>the</a:t>
                      </a:r>
                      <a:r>
                        <a:rPr lang="es-ES_tradnl" sz="2400" dirty="0" smtClean="0"/>
                        <a:t> regular </a:t>
                      </a:r>
                      <a:r>
                        <a:rPr lang="es-ES_tradnl" sz="2400" dirty="0" err="1" smtClean="0"/>
                        <a:t>patterns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err="1" smtClean="0"/>
                        <a:t>Examples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400" dirty="0" smtClean="0"/>
                        <a:t>Irregular </a:t>
                      </a:r>
                      <a:r>
                        <a:rPr lang="es-ES_tradnl" sz="2400" dirty="0" err="1" smtClean="0"/>
                        <a:t>present</a:t>
                      </a:r>
                      <a:r>
                        <a:rPr lang="es-ES_tradnl" sz="2400" dirty="0" smtClean="0"/>
                        <a:t> </a:t>
                      </a:r>
                      <a:r>
                        <a:rPr lang="es-ES_tradnl" sz="2400" dirty="0" err="1" smtClean="0"/>
                        <a:t>participle</a:t>
                      </a:r>
                      <a:r>
                        <a:rPr lang="es-ES_tradnl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1123950"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err="1" smtClean="0"/>
                        <a:t>When</a:t>
                      </a:r>
                      <a:r>
                        <a:rPr lang="es-ES_tradnl" sz="2000" dirty="0" smtClean="0"/>
                        <a:t> </a:t>
                      </a:r>
                      <a:r>
                        <a:rPr lang="es-ES_tradnl" sz="2000" dirty="0" err="1" smtClean="0"/>
                        <a:t>the</a:t>
                      </a:r>
                      <a:r>
                        <a:rPr lang="es-ES_tradnl" sz="2000" dirty="0" smtClean="0"/>
                        <a:t> </a:t>
                      </a:r>
                      <a:r>
                        <a:rPr lang="es-ES_tradnl" sz="2000" b="1" dirty="0" err="1" smtClean="0"/>
                        <a:t>stem</a:t>
                      </a:r>
                      <a:r>
                        <a:rPr lang="es-ES_tradnl" sz="2000" b="1" baseline="0" dirty="0" smtClean="0"/>
                        <a:t> </a:t>
                      </a:r>
                      <a:r>
                        <a:rPr lang="es-ES_tradnl" sz="2000" b="0" baseline="0" dirty="0" smtClean="0"/>
                        <a:t>of </a:t>
                      </a:r>
                      <a:r>
                        <a:rPr lang="es-ES_tradnl" sz="2000" b="0" baseline="0" dirty="0" err="1" smtClean="0"/>
                        <a:t>an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1" baseline="0" dirty="0" err="1" smtClean="0"/>
                        <a:t>er</a:t>
                      </a:r>
                      <a:r>
                        <a:rPr lang="es-ES_tradnl" sz="2000" b="1" baseline="0" dirty="0" smtClean="0"/>
                        <a:t> </a:t>
                      </a:r>
                      <a:r>
                        <a:rPr lang="es-ES_tradnl" sz="2000" b="0" baseline="0" dirty="0" err="1" smtClean="0"/>
                        <a:t>or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1" baseline="0" dirty="0" smtClean="0"/>
                        <a:t>ir 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0" baseline="0" dirty="0" err="1" smtClean="0"/>
                        <a:t>verb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0" baseline="0" dirty="0" err="1" smtClean="0"/>
                        <a:t>ends</a:t>
                      </a:r>
                      <a:r>
                        <a:rPr lang="es-ES_tradnl" sz="2000" b="0" baseline="0" dirty="0" smtClean="0"/>
                        <a:t> in a </a:t>
                      </a:r>
                      <a:r>
                        <a:rPr lang="es-ES_tradnl" sz="2000" b="0" baseline="0" dirty="0" err="1" smtClean="0"/>
                        <a:t>vowel</a:t>
                      </a:r>
                      <a:r>
                        <a:rPr lang="es-ES_tradnl" sz="2000" b="0" baseline="0" dirty="0" smtClean="0"/>
                        <a:t>, </a:t>
                      </a:r>
                      <a:r>
                        <a:rPr lang="es-ES_tradnl" sz="2000" b="0" baseline="0" dirty="0" err="1" smtClean="0"/>
                        <a:t>change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0" baseline="0" dirty="0" err="1" smtClean="0"/>
                        <a:t>the</a:t>
                      </a:r>
                      <a:r>
                        <a:rPr lang="es-ES_tradnl" sz="2000" b="0" baseline="0" dirty="0" smtClean="0"/>
                        <a:t> </a:t>
                      </a:r>
                      <a:r>
                        <a:rPr lang="es-ES_tradnl" sz="2000" b="0" i="1" baseline="0" dirty="0" err="1" smtClean="0"/>
                        <a:t>iendo</a:t>
                      </a:r>
                      <a:r>
                        <a:rPr lang="es-ES_tradnl" sz="2000" b="0" i="1" baseline="0" dirty="0" smtClean="0"/>
                        <a:t> </a:t>
                      </a:r>
                      <a:r>
                        <a:rPr lang="es-ES_tradnl" sz="2000" b="0" i="0" baseline="0" dirty="0" err="1" smtClean="0"/>
                        <a:t>to</a:t>
                      </a:r>
                      <a:r>
                        <a:rPr lang="es-ES_tradnl" sz="2000" b="0" i="0" baseline="0" dirty="0" smtClean="0"/>
                        <a:t> </a:t>
                      </a:r>
                      <a:r>
                        <a:rPr lang="es-ES_tradnl" sz="2000" b="1" i="1" baseline="0" dirty="0" smtClean="0"/>
                        <a:t>yendo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Leer</a:t>
                      </a:r>
                    </a:p>
                    <a:p>
                      <a:pPr algn="ctr"/>
                      <a:r>
                        <a:rPr lang="es-ES_tradnl" sz="2000" dirty="0" smtClean="0"/>
                        <a:t>O</a:t>
                      </a:r>
                      <a:r>
                        <a:rPr lang="en-US" sz="2000" smtClean="0"/>
                        <a:t>í</a:t>
                      </a:r>
                      <a:r>
                        <a:rPr lang="es-ES_tradnl" sz="2000" smtClean="0"/>
                        <a:t>r</a:t>
                      </a:r>
                      <a:endParaRPr lang="es-ES_tradnl" sz="2000" dirty="0" smtClean="0"/>
                    </a:p>
                    <a:p>
                      <a:pPr algn="ctr"/>
                      <a:r>
                        <a:rPr lang="es-ES_tradnl" sz="2000" dirty="0" smtClean="0"/>
                        <a:t>Traer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2000" dirty="0" smtClean="0"/>
                        <a:t>Leyendo</a:t>
                      </a:r>
                    </a:p>
                    <a:p>
                      <a:pPr algn="ctr"/>
                      <a:r>
                        <a:rPr lang="es-ES_tradnl" sz="2000" dirty="0" smtClean="0"/>
                        <a:t>Oyendo</a:t>
                      </a:r>
                    </a:p>
                    <a:p>
                      <a:pPr algn="ctr"/>
                      <a:r>
                        <a:rPr lang="es-ES_tradnl" sz="2000" dirty="0" smtClean="0"/>
                        <a:t>Trayendo</a:t>
                      </a:r>
                      <a:endParaRPr lang="en-US" sz="2000" dirty="0"/>
                    </a:p>
                  </a:txBody>
                  <a:tcPr/>
                </a:tc>
              </a:tr>
              <a:tr h="1123950">
                <a:tc>
                  <a:txBody>
                    <a:bodyPr/>
                    <a:lstStyle/>
                    <a:p>
                      <a:pPr algn="ctr"/>
                      <a:r>
                        <a:rPr lang="es-ES_tradnl" sz="2000" baseline="0" dirty="0" smtClean="0"/>
                        <a:t>e </a:t>
                      </a:r>
                      <a:r>
                        <a:rPr lang="es-ES_tradnl" sz="20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lang="es-ES_tradnl" sz="2000" b="1" baseline="0" dirty="0" smtClean="0">
                          <a:sym typeface="Wingdings" pitchFamily="2" charset="2"/>
                        </a:rPr>
                        <a:t>i 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stem-changing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verbs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have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a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vowel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change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in </a:t>
                      </a:r>
                      <a:r>
                        <a:rPr lang="es-ES_tradnl" sz="2000" b="0" baseline="0" dirty="0" err="1" smtClean="0">
                          <a:sym typeface="Wingdings" pitchFamily="2" charset="2"/>
                        </a:rPr>
                        <a:t>the</a:t>
                      </a:r>
                      <a:r>
                        <a:rPr lang="es-ES_tradnl" sz="2000" b="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es-ES_tradnl" sz="2000" b="1" baseline="0" dirty="0" err="1" smtClean="0">
                          <a:sym typeface="Wingdings" pitchFamily="2" charset="2"/>
                        </a:rPr>
                        <a:t>stem</a:t>
                      </a:r>
                      <a:r>
                        <a:rPr lang="es-ES_tradnl" sz="2000" b="1" baseline="0" dirty="0" smtClean="0">
                          <a:sym typeface="Wingdings" pitchFamily="2" charset="2"/>
                        </a:rPr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P</a:t>
                      </a:r>
                      <a:r>
                        <a:rPr lang="en-US" sz="2000" u="sng" dirty="0" err="1" smtClean="0"/>
                        <a:t>e</a:t>
                      </a:r>
                      <a:r>
                        <a:rPr lang="en-US" sz="2000" u="none" dirty="0" err="1" smtClean="0"/>
                        <a:t>dir</a:t>
                      </a:r>
                      <a:endParaRPr lang="en-US" sz="2000" u="none" dirty="0" smtClean="0"/>
                    </a:p>
                    <a:p>
                      <a:pPr algn="ctr"/>
                      <a:r>
                        <a:rPr lang="en-US" sz="2000" u="none" dirty="0" err="1" smtClean="0"/>
                        <a:t>S</a:t>
                      </a:r>
                      <a:r>
                        <a:rPr lang="en-US" sz="2000" u="sng" dirty="0" err="1" smtClean="0"/>
                        <a:t>e</a:t>
                      </a:r>
                      <a:r>
                        <a:rPr lang="en-US" sz="2000" u="none" dirty="0" err="1" smtClean="0"/>
                        <a:t>rvir</a:t>
                      </a:r>
                      <a:endParaRPr lang="en-US" sz="2000" u="none" dirty="0" smtClean="0"/>
                    </a:p>
                    <a:p>
                      <a:pPr algn="ctr"/>
                      <a:r>
                        <a:rPr lang="en-US" sz="2000" u="none" dirty="0" err="1" smtClean="0"/>
                        <a:t>Rep</a:t>
                      </a:r>
                      <a:r>
                        <a:rPr lang="en-US" sz="2000" u="sng" dirty="0" err="1" smtClean="0"/>
                        <a:t>e</a:t>
                      </a:r>
                      <a:r>
                        <a:rPr lang="en-US" sz="2000" u="none" dirty="0" err="1" smtClean="0"/>
                        <a:t>tir</a:t>
                      </a:r>
                      <a:endParaRPr lang="en-US" sz="20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Pidiendo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Sirviendo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Repitiendo</a:t>
                      </a:r>
                      <a:endParaRPr lang="en-US" sz="2000" dirty="0"/>
                    </a:p>
                  </a:txBody>
                  <a:tcPr/>
                </a:tc>
              </a:tr>
              <a:tr h="11239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Some other verbs have a vowel</a:t>
                      </a:r>
                      <a:r>
                        <a:rPr lang="en-US" baseline="0" dirty="0" smtClean="0"/>
                        <a:t> change in the stem. These must be memorized!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</a:t>
                      </a:r>
                      <a:r>
                        <a:rPr lang="en-US" u="sng" dirty="0" err="1" smtClean="0"/>
                        <a:t>e</a:t>
                      </a:r>
                      <a:r>
                        <a:rPr lang="en-US" dirty="0" err="1" smtClean="0"/>
                        <a:t>cir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D</a:t>
                      </a:r>
                      <a:r>
                        <a:rPr lang="en-US" u="sng" dirty="0" err="1" smtClean="0"/>
                        <a:t>o</a:t>
                      </a:r>
                      <a:r>
                        <a:rPr lang="en-US" dirty="0" err="1" smtClean="0"/>
                        <a:t>rmir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V</a:t>
                      </a:r>
                      <a:r>
                        <a:rPr lang="en-US" u="sng" dirty="0" err="1" smtClean="0"/>
                        <a:t>e</a:t>
                      </a:r>
                      <a:r>
                        <a:rPr lang="en-US" dirty="0" err="1" smtClean="0"/>
                        <a:t>nir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Diciendo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Durmiendo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Viniendo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PRONOUNS</a:t>
            </a:r>
            <a:r>
              <a:rPr lang="en-US" dirty="0" smtClean="0"/>
              <a:t> with Present Progressive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828800"/>
            <a:ext cx="6248400" cy="762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are the pronouns we have already learned?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3581400"/>
          <a:ext cx="2743200" cy="25146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371600"/>
                <a:gridCol w="1371600"/>
              </a:tblGrid>
              <a:tr h="733992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Me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89030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8903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Lo/La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Los/Las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86200" y="3581400"/>
          <a:ext cx="2133600" cy="25146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066800"/>
                <a:gridCol w="1066800"/>
              </a:tblGrid>
              <a:tr h="712728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Me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80306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998812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Les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705600" y="3581400"/>
          <a:ext cx="2133600" cy="25146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066800"/>
                <a:gridCol w="1066800"/>
              </a:tblGrid>
              <a:tr h="733992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Me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>
                          <a:solidFill>
                            <a:schemeClr val="tx1"/>
                          </a:solidFill>
                        </a:rPr>
                        <a:t>Nos</a:t>
                      </a:r>
                      <a:endParaRPr 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9030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Os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89030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Se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6200" y="2797314"/>
            <a:ext cx="32581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DOP’s </a:t>
            </a:r>
          </a:p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(direct Object Pronouns)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88872" y="2895600"/>
            <a:ext cx="31643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OP’s </a:t>
            </a:r>
          </a:p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(Indirect Object Pronouns)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42033" y="2895600"/>
            <a:ext cx="25019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RP’s </a:t>
            </a:r>
          </a:p>
          <a:p>
            <a:pPr algn="ctr"/>
            <a:r>
              <a:rPr lang="en-US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(Reflexive Pronouns)</a:t>
            </a:r>
            <a:endParaRPr lang="en-US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286000"/>
            <a:ext cx="6477000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Pronouns go ________________ the conjugated verb </a:t>
            </a:r>
            <a:r>
              <a:rPr lang="en-US" sz="3200" i="1" dirty="0" smtClean="0"/>
              <a:t>(</a:t>
            </a:r>
            <a:r>
              <a:rPr lang="en-US" sz="3200" i="1" dirty="0" err="1" smtClean="0"/>
              <a:t>estar</a:t>
            </a:r>
            <a:r>
              <a:rPr lang="en-US" sz="3200" i="1" dirty="0" smtClean="0"/>
              <a:t>) </a:t>
            </a:r>
          </a:p>
          <a:p>
            <a:pPr lvl="1">
              <a:buNone/>
            </a:pPr>
            <a:r>
              <a:rPr lang="en-US" sz="3200" i="1" dirty="0" smtClean="0"/>
              <a:t>	</a:t>
            </a:r>
            <a:r>
              <a:rPr lang="en-US" sz="4400" b="1" dirty="0" smtClean="0"/>
              <a:t>OR</a:t>
            </a:r>
          </a:p>
          <a:p>
            <a:pPr lvl="1">
              <a:buNone/>
            </a:pPr>
            <a:r>
              <a:rPr lang="en-US" sz="3200" dirty="0" smtClean="0"/>
              <a:t>________________________ to the end of the present participle </a:t>
            </a:r>
            <a:r>
              <a:rPr lang="en-US" sz="3200" i="1" dirty="0" smtClean="0"/>
              <a:t>(</a:t>
            </a:r>
            <a:r>
              <a:rPr lang="en-US" sz="3200" i="1" dirty="0" err="1" smtClean="0"/>
              <a:t>comiendo</a:t>
            </a:r>
            <a:r>
              <a:rPr lang="en-US" sz="3200" i="1" dirty="0" smtClean="0"/>
              <a:t>/</a:t>
            </a:r>
            <a:r>
              <a:rPr lang="en-US" sz="3200" i="1" dirty="0" err="1" smtClean="0"/>
              <a:t>hablando</a:t>
            </a:r>
            <a:r>
              <a:rPr lang="en-US" sz="3200" i="1" dirty="0" smtClean="0"/>
              <a:t>/etc.)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5505803" y="1972270"/>
            <a:ext cx="24189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BEFORE</a:t>
            </a:r>
            <a:endParaRPr lang="en-US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76552" y="4038600"/>
            <a:ext cx="3181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ATTACHED</a:t>
            </a:r>
            <a:endParaRPr lang="en-US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4800" y="3322637"/>
            <a:ext cx="2667000" cy="28495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"/>
              <a:tabLst/>
              <a:defRPr/>
            </a:pPr>
            <a:r>
              <a:rPr lang="es-ES_tradnl" sz="2000" dirty="0" smtClean="0"/>
              <a:t>EJEMPLO: I am </a:t>
            </a:r>
            <a:r>
              <a:rPr lang="es-ES_tradnl" sz="2000" dirty="0" err="1" smtClean="0"/>
              <a:t>buying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it</a:t>
            </a:r>
            <a:r>
              <a:rPr lang="es-ES_tradnl" sz="2000" dirty="0" smtClean="0"/>
              <a:t> (</a:t>
            </a:r>
            <a:r>
              <a:rPr lang="es-ES_tradnl" sz="2000" dirty="0" err="1" smtClean="0"/>
              <a:t>the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book</a:t>
            </a:r>
            <a:r>
              <a:rPr lang="es-ES_tradnl" sz="2000" dirty="0" smtClean="0"/>
              <a:t>)</a:t>
            </a:r>
          </a:p>
          <a:p>
            <a:pPr marL="914400" lvl="1" indent="-45720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</a:pPr>
            <a:r>
              <a:rPr lang="es-ES_tradnl" sz="2000" noProof="0" dirty="0" smtClean="0"/>
              <a:t>Yo </a:t>
            </a:r>
            <a:r>
              <a:rPr lang="es-ES_tradnl" sz="2000" b="1" u="sng" noProof="0" dirty="0" smtClean="0"/>
              <a:t>lo</a:t>
            </a:r>
            <a:r>
              <a:rPr lang="es-ES_tradnl" sz="2000" u="sng" noProof="0" dirty="0" smtClean="0"/>
              <a:t> </a:t>
            </a:r>
            <a:r>
              <a:rPr lang="es-ES_tradnl" sz="2000" noProof="0" dirty="0" smtClean="0"/>
              <a:t>estoy comprando</a:t>
            </a:r>
          </a:p>
          <a:p>
            <a:pPr marL="914400" lvl="1" indent="-457200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Char char=""/>
            </a:pPr>
            <a:r>
              <a:rPr kumimoji="0" lang="es-ES_tradnl" sz="2000" b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</a:t>
            </a:r>
            <a:r>
              <a:rPr kumimoji="0" lang="es-ES_tradnl" sz="20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estoy comprándo</a:t>
            </a:r>
            <a:r>
              <a:rPr kumimoji="0" lang="es-ES_tradnl" sz="2000" b="1" u="sng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</a:t>
            </a:r>
            <a:endParaRPr kumimoji="0" lang="en-US" sz="2000" b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2687</TotalTime>
  <Words>574</Words>
  <Application>Microsoft Office PowerPoint</Application>
  <PresentationFormat>On-screen Show (4:3)</PresentationFormat>
  <Paragraphs>134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Trebuchet MS</vt:lpstr>
      <vt:lpstr>Wingdings</vt:lpstr>
      <vt:lpstr>Mod</vt:lpstr>
      <vt:lpstr>Los Apuntes: Present Progressive with Pronouns </vt:lpstr>
      <vt:lpstr>When is the present progressive used?</vt:lpstr>
      <vt:lpstr>How is the present progressive tense formed?</vt:lpstr>
      <vt:lpstr>REGULARS – Complete the chart with the correct form of ESTAR and HABLAR to say that people are talking </vt:lpstr>
      <vt:lpstr>Más Práctica</vt:lpstr>
      <vt:lpstr>Más Práctica</vt:lpstr>
      <vt:lpstr>IRREGULARS- Learn the exception</vt:lpstr>
      <vt:lpstr>PRONOUNS with Present Progressive </vt:lpstr>
      <vt:lpstr>Pronoun Placement</vt:lpstr>
      <vt:lpstr>ACCENTS with Pronouns that are ATTACHED to the present participle</vt:lpstr>
      <vt:lpstr>Más Práctica</vt:lpstr>
      <vt:lpstr>Más Práctica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Apuntes: Present Progressive with Pronouns</dc:title>
  <dc:creator>Heather Heffernen</dc:creator>
  <cp:lastModifiedBy>Prine, Stephanie</cp:lastModifiedBy>
  <cp:revision>20</cp:revision>
  <dcterms:created xsi:type="dcterms:W3CDTF">2011-11-02T00:18:38Z</dcterms:created>
  <dcterms:modified xsi:type="dcterms:W3CDTF">2016-01-04T20:21:21Z</dcterms:modified>
</cp:coreProperties>
</file>